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g" initials="b" lastIdx="1" clrIdx="0">
    <p:extLst>
      <p:ext uri="{19B8F6BF-5375-455C-9EA6-DF929625EA0E}">
        <p15:presenceInfo xmlns:p15="http://schemas.microsoft.com/office/powerpoint/2012/main" userId="b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6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8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2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6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17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0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1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8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1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9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2DD64-F821-4EE9-AC55-0CD7052E3F45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D30F7-E0F9-4F8D-95CD-A099F119D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8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80227"/>
            <a:ext cx="9144000" cy="1336106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순환 신경망</a:t>
            </a:r>
            <a:r>
              <a:rPr lang="en-US" altLang="ko-KR" dirty="0" smtClean="0"/>
              <a:t>(RNN)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2020.02.22</a:t>
            </a:r>
          </a:p>
          <a:p>
            <a:pPr algn="r"/>
            <a:r>
              <a:rPr lang="ko-KR" altLang="en-US" dirty="0" err="1" smtClean="0"/>
              <a:t>운봉영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5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Truncated BPTT </a:t>
            </a:r>
            <a:r>
              <a:rPr lang="ko-KR" altLang="en-US" dirty="0" smtClean="0"/>
              <a:t>미니 배치 학습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01" y="866272"/>
            <a:ext cx="6736139" cy="5783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9869" y="1699520"/>
            <a:ext cx="2294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데이터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미니 배치 </a:t>
            </a:r>
            <a:r>
              <a:rPr lang="en-US" altLang="ko-KR" dirty="0" smtClean="0"/>
              <a:t>=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621" y="268291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0~9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311" y="2682910"/>
            <a:ext cx="136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500~509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189" y="3191935"/>
            <a:ext cx="108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10~19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8311" y="3191935"/>
            <a:ext cx="136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510~519</a:t>
            </a:r>
          </a:p>
        </p:txBody>
      </p:sp>
      <p:cxnSp>
        <p:nvCxnSpPr>
          <p:cNvPr id="17" name="꺾인 연결선 16"/>
          <p:cNvCxnSpPr>
            <a:stCxn id="11" idx="0"/>
            <a:endCxn id="12" idx="0"/>
          </p:cNvCxnSpPr>
          <p:nvPr/>
        </p:nvCxnSpPr>
        <p:spPr>
          <a:xfrm rot="5400000" flipH="1" flipV="1">
            <a:off x="2170530" y="1511002"/>
            <a:ext cx="12700" cy="2343817"/>
          </a:xfrm>
          <a:prstGeom prst="bentConnector3">
            <a:avLst>
              <a:gd name="adj1" fmla="val 2684205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36884" y="2676560"/>
            <a:ext cx="1347537" cy="1751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53188" y="3891976"/>
                <a:ext cx="10828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8" y="3891976"/>
                <a:ext cx="10828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/>
          <p:cNvSpPr/>
          <p:nvPr/>
        </p:nvSpPr>
        <p:spPr>
          <a:xfrm>
            <a:off x="2709881" y="2676560"/>
            <a:ext cx="1347537" cy="1751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858269" y="3891976"/>
                <a:ext cx="10828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269" y="3891976"/>
                <a:ext cx="1082843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9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7" y="1892706"/>
            <a:ext cx="5078178" cy="36739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/>
              <p:cNvSpPr/>
              <p:nvPr/>
            </p:nvSpPr>
            <p:spPr>
              <a:xfrm>
                <a:off x="542396" y="5730513"/>
                <a:ext cx="4862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6" y="5730513"/>
                <a:ext cx="486212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3504519" y="1029380"/>
            <a:ext cx="486212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Forward()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0" y="1892706"/>
            <a:ext cx="6093020" cy="36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504519" y="1029380"/>
            <a:ext cx="486212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backward()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6" y="1716467"/>
            <a:ext cx="5697353" cy="47357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19" y="1716468"/>
            <a:ext cx="4522600" cy="47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Time RNN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865341" y="1730657"/>
            <a:ext cx="486212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backward()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" y="2316916"/>
            <a:ext cx="6180358" cy="32336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0" y="2316916"/>
            <a:ext cx="5502443" cy="32336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71415" y="1730657"/>
            <a:ext cx="486212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forward()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71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Time RNN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7" y="2086953"/>
            <a:ext cx="6225591" cy="3246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98" y="1590104"/>
            <a:ext cx="4528205" cy="424017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203158" y="3994484"/>
            <a:ext cx="19993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192379" y="3834063"/>
            <a:ext cx="4668253" cy="1604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8518359" y="4090736"/>
            <a:ext cx="899612" cy="3850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8975" y="5532923"/>
            <a:ext cx="4862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T = </a:t>
            </a:r>
            <a:r>
              <a:rPr lang="ko-KR" altLang="en-US" sz="2400" b="1" dirty="0" err="1" smtClean="0"/>
              <a:t>시계열</a:t>
            </a:r>
            <a:r>
              <a:rPr lang="ko-KR" altLang="en-US" sz="2400" b="1" dirty="0" smtClean="0"/>
              <a:t> 데이터 개수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N = </a:t>
            </a:r>
            <a:r>
              <a:rPr lang="ko-KR" altLang="en-US" sz="2400" b="1" dirty="0" smtClean="0"/>
              <a:t>미니 배치 크기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D = </a:t>
            </a:r>
            <a:r>
              <a:rPr lang="ko-KR" altLang="en-US" sz="2400" b="1" dirty="0" smtClean="0"/>
              <a:t>입력 벡터의 차원 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02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계층 처리 구현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8" y="810883"/>
            <a:ext cx="7361844" cy="585834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641432" y="1042737"/>
            <a:ext cx="1443789" cy="11871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4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계층 처리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6" y="1255672"/>
            <a:ext cx="7916160" cy="519901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170947" y="1363579"/>
            <a:ext cx="1148146" cy="4010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3"/>
          </p:cNvCxnSpPr>
          <p:nvPr/>
        </p:nvCxnSpPr>
        <p:spPr>
          <a:xfrm flipV="1">
            <a:off x="5319093" y="1255672"/>
            <a:ext cx="3199265" cy="308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38147" y="1255672"/>
            <a:ext cx="375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Time XX </a:t>
            </a:r>
            <a:r>
              <a:rPr lang="ko-KR" altLang="en-US" b="1" dirty="0" smtClean="0"/>
              <a:t>계층</a:t>
            </a:r>
            <a:endParaRPr lang="en-US" altLang="ko-KR" b="1" dirty="0" smtClean="0"/>
          </a:p>
          <a:p>
            <a:r>
              <a:rPr lang="en-US" altLang="ko-KR" dirty="0" smtClean="0"/>
              <a:t>: T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데이터를 한꺼번에 처리하는 계층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0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RNNLM </a:t>
            </a:r>
            <a:r>
              <a:rPr lang="ko-KR" altLang="en-US" dirty="0" smtClean="0"/>
              <a:t>학습과 평가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438147" y="2842773"/>
                <a:ext cx="3753853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7" y="2842773"/>
                <a:ext cx="3753853" cy="6685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7" y="1542002"/>
            <a:ext cx="7857246" cy="3938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8567" y="5823284"/>
            <a:ext cx="2277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=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en-US" altLang="ko-KR" dirty="0" smtClean="0"/>
              <a:t>t = </a:t>
            </a:r>
            <a:r>
              <a:rPr lang="ko-KR" altLang="en-US" dirty="0" smtClean="0"/>
              <a:t>정답 레이블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/>
              <p:cNvSpPr/>
              <p:nvPr/>
            </p:nvSpPr>
            <p:spPr>
              <a:xfrm>
                <a:off x="5847406" y="3244334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06" y="3244334"/>
                <a:ext cx="49718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RNNLM </a:t>
            </a:r>
            <a:r>
              <a:rPr lang="ko-KR" altLang="en-US" dirty="0" smtClean="0"/>
              <a:t>학습과 평가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3940"/>
                <a:ext cx="10515600" cy="5406641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초기 가중치 설정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Xavier </a:t>
                </a:r>
                <a:r>
                  <a:rPr lang="ko-KR" altLang="en-US" dirty="0" smtClean="0"/>
                  <a:t>초기값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5-31)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0.01∗</m:t>
                    </m:r>
                  </m:oMath>
                </a14:m>
                <a:r>
                  <a:rPr lang="en-US" altLang="ko-KR" dirty="0" smtClean="0"/>
                  <a:t>np.random.uniform(..)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초기 값에 따라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performance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차이 발생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dirty="0" smtClean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dirty="0" smtClean="0">
                  <a:solidFill>
                    <a:srgbClr val="00B050"/>
                  </a:solidFill>
                </a:endParaRPr>
              </a:p>
              <a:p>
                <a:r>
                  <a:rPr lang="ko-KR" altLang="en-US" dirty="0" smtClean="0"/>
                  <a:t>언어 모델 평가</a:t>
                </a:r>
                <a:r>
                  <a:rPr lang="en-US" altLang="ko-KR" dirty="0" smtClean="0"/>
                  <a:t>(Perplexity, </a:t>
                </a:r>
                <a:r>
                  <a:rPr lang="ko-KR" altLang="en-US" dirty="0" smtClean="0"/>
                  <a:t>혼란도</a:t>
                </a:r>
                <a:r>
                  <a:rPr lang="en-US" altLang="ko-KR" dirty="0" smtClean="0"/>
                  <a:t>) </a:t>
                </a:r>
              </a:p>
              <a:p>
                <a:pPr lvl="1"/>
                <a:r>
                  <a:rPr lang="ko-KR" altLang="en-US" dirty="0" smtClean="0"/>
                  <a:t>단일 입력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결과의</a:t>
                </a:r>
                <a:r>
                  <a:rPr lang="ko-KR" altLang="en-US" dirty="0" smtClean="0"/>
                  <a:t> 역수</a:t>
                </a:r>
                <a:endParaRPr lang="en-US" altLang="ko-KR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ko-KR" altLang="en-US" dirty="0" smtClean="0">
                    <a:latin typeface="Cambria Math" panose="02040503050406030204" pitchFamily="18" charset="0"/>
                  </a:rPr>
                  <a:t>복수 입력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(</a:t>
                </a:r>
                <a:r>
                  <a:rPr lang="ko-KR" altLang="en-US" dirty="0" err="1" smtClean="0">
                    <a:latin typeface="Cambria Math" panose="02040503050406030204" pitchFamily="18" charset="0"/>
                  </a:rPr>
                  <a:t>시계열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)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b="0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ko-KR" b="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dirty="0" smtClean="0">
                    <a:solidFill>
                      <a:schemeClr val="tx1"/>
                    </a:solidFill>
                  </a:rPr>
                  <a:t>Perplexity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3940"/>
                <a:ext cx="10515600" cy="5406641"/>
              </a:xfrm>
              <a:blipFill rotWithShape="0">
                <a:blip r:embed="rId2"/>
                <a:stretch>
                  <a:fillRect l="-1043" t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98" y="968560"/>
            <a:ext cx="4313942" cy="2391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65" y="4938893"/>
            <a:ext cx="5678939" cy="14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summarize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74298" y="1083757"/>
                <a:ext cx="10515600" cy="2361058"/>
              </a:xfrm>
            </p:spPr>
            <p:txBody>
              <a:bodyPr/>
              <a:lstStyle/>
              <a:p>
                <a:r>
                  <a:rPr lang="en-US" altLang="ko-KR" dirty="0" smtClean="0"/>
                  <a:t>5</a:t>
                </a:r>
                <a:r>
                  <a:rPr lang="ko-KR" altLang="en-US" dirty="0" smtClean="0"/>
                  <a:t>장에서는</a:t>
                </a:r>
                <a:r>
                  <a:rPr lang="en-US" altLang="ko-KR" dirty="0" smtClean="0"/>
                  <a:t>….</a:t>
                </a:r>
              </a:p>
              <a:p>
                <a:pPr lvl="1"/>
                <a:r>
                  <a:rPr lang="en-US" altLang="ko-KR" dirty="0" smtClean="0"/>
                  <a:t>Feedforward &lt;-&gt; Recurrent Neural Network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298" y="1083757"/>
                <a:ext cx="10515600" cy="2361058"/>
              </a:xfrm>
              <a:blipFill rotWithShape="0">
                <a:blip r:embed="rId2"/>
                <a:stretch>
                  <a:fillRect l="-1043" t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1431985" y="2836732"/>
            <a:ext cx="483079" cy="3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endCxn id="4" idx="0"/>
          </p:cNvCxnSpPr>
          <p:nvPr/>
        </p:nvCxnSpPr>
        <p:spPr>
          <a:xfrm rot="16200000" flipH="1">
            <a:off x="1431984" y="2595192"/>
            <a:ext cx="1" cy="483079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endCxn id="4" idx="0"/>
          </p:cNvCxnSpPr>
          <p:nvPr/>
        </p:nvCxnSpPr>
        <p:spPr>
          <a:xfrm rot="16200000" flipH="1" flipV="1">
            <a:off x="1912839" y="2592968"/>
            <a:ext cx="4449" cy="483078"/>
          </a:xfrm>
          <a:prstGeom prst="curvedConnector3">
            <a:avLst>
              <a:gd name="adj1" fmla="val -5138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983193" y="2862611"/>
            <a:ext cx="483079" cy="3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endCxn id="13" idx="0"/>
          </p:cNvCxnSpPr>
          <p:nvPr/>
        </p:nvCxnSpPr>
        <p:spPr>
          <a:xfrm rot="16200000" flipH="1">
            <a:off x="4980968" y="2618847"/>
            <a:ext cx="4450" cy="483079"/>
          </a:xfrm>
          <a:prstGeom prst="curvedConnector3">
            <a:avLst>
              <a:gd name="adj1" fmla="val -5137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endCxn id="13" idx="0"/>
          </p:cNvCxnSpPr>
          <p:nvPr/>
        </p:nvCxnSpPr>
        <p:spPr>
          <a:xfrm rot="16200000" flipH="1">
            <a:off x="4741653" y="2379532"/>
            <a:ext cx="1" cy="966157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31653" y="3545457"/>
            <a:ext cx="3864635" cy="3119886"/>
            <a:chOff x="931653" y="3545457"/>
            <a:chExt cx="3864635" cy="3119886"/>
          </a:xfrm>
        </p:grpSpPr>
        <p:sp>
          <p:nvSpPr>
            <p:cNvPr id="29" name="직사각형 28"/>
            <p:cNvSpPr/>
            <p:nvPr/>
          </p:nvSpPr>
          <p:spPr>
            <a:xfrm>
              <a:off x="931653" y="3545457"/>
              <a:ext cx="621102" cy="15096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31653" y="5155721"/>
              <a:ext cx="621102" cy="15096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33291" y="4708472"/>
              <a:ext cx="621102" cy="8944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75186" y="4221969"/>
              <a:ext cx="621102" cy="1867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552755" y="3545457"/>
              <a:ext cx="980536" cy="116301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552755" y="5026891"/>
              <a:ext cx="980536" cy="57607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1552755" y="4708472"/>
              <a:ext cx="980536" cy="47166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1552755" y="5626840"/>
              <a:ext cx="980536" cy="103850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142892" y="4221969"/>
              <a:ext cx="1032294" cy="48650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3154393" y="5602970"/>
              <a:ext cx="1032294" cy="48650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742536" y="4399472"/>
                  <a:ext cx="500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536" y="4399472"/>
                  <a:ext cx="500332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742536" y="5418304"/>
                  <a:ext cx="500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536" y="5418304"/>
                  <a:ext cx="500332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315419" y="4923895"/>
                  <a:ext cx="500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419" y="4923895"/>
                  <a:ext cx="50033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8293"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/>
          <p:cNvGrpSpPr/>
          <p:nvPr/>
        </p:nvGrpSpPr>
        <p:grpSpPr>
          <a:xfrm>
            <a:off x="6061495" y="3548618"/>
            <a:ext cx="3864635" cy="3119887"/>
            <a:chOff x="931653" y="3545457"/>
            <a:chExt cx="3864635" cy="3119887"/>
          </a:xfrm>
        </p:grpSpPr>
        <p:sp>
          <p:nvSpPr>
            <p:cNvPr id="53" name="직사각형 52"/>
            <p:cNvSpPr/>
            <p:nvPr/>
          </p:nvSpPr>
          <p:spPr>
            <a:xfrm>
              <a:off x="931653" y="3545457"/>
              <a:ext cx="621102" cy="15096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31653" y="5155721"/>
              <a:ext cx="621102" cy="15096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533291" y="4259900"/>
              <a:ext cx="621102" cy="8944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175186" y="4221969"/>
              <a:ext cx="621102" cy="1867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552755" y="3545457"/>
              <a:ext cx="976224" cy="71444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1552755" y="5026891"/>
              <a:ext cx="971912" cy="14769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V="1">
              <a:off x="1552755" y="5174582"/>
              <a:ext cx="976224" cy="555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V="1">
              <a:off x="1552755" y="6048896"/>
              <a:ext cx="971912" cy="61644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3142892" y="4221969"/>
              <a:ext cx="1032294" cy="48650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3154393" y="5602970"/>
              <a:ext cx="1032294" cy="48650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742536" y="4399472"/>
                  <a:ext cx="500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536" y="4399472"/>
                  <a:ext cx="50033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742536" y="5418304"/>
                  <a:ext cx="500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536" y="5418304"/>
                  <a:ext cx="50033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315419" y="4923895"/>
                  <a:ext cx="500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419" y="4923895"/>
                  <a:ext cx="50033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1829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직사각형 65"/>
          <p:cNvSpPr/>
          <p:nvPr/>
        </p:nvSpPr>
        <p:spPr>
          <a:xfrm>
            <a:off x="7658821" y="5157559"/>
            <a:ext cx="621102" cy="894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pic>
        <p:nvPicPr>
          <p:cNvPr id="1026" name="Picture 2" descr="RNN 예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41" y="1297602"/>
            <a:ext cx="9314190" cy="471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7026439" y="1820779"/>
            <a:ext cx="3745832" cy="3192379"/>
            <a:chOff x="497305" y="1764632"/>
            <a:chExt cx="3745832" cy="319237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524000" y="1764632"/>
              <a:ext cx="1411705" cy="31923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/>
            <p:cNvCxnSpPr>
              <a:endCxn id="3" idx="1"/>
            </p:cNvCxnSpPr>
            <p:nvPr/>
          </p:nvCxnSpPr>
          <p:spPr>
            <a:xfrm>
              <a:off x="497305" y="3360821"/>
              <a:ext cx="1026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3" idx="3"/>
            </p:cNvCxnSpPr>
            <p:nvPr/>
          </p:nvCxnSpPr>
          <p:spPr>
            <a:xfrm flipV="1">
              <a:off x="2935705" y="3360821"/>
              <a:ext cx="13074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구부러진 연결선 10"/>
            <p:cNvCxnSpPr>
              <a:stCxn id="3" idx="3"/>
              <a:endCxn id="3" idx="2"/>
            </p:cNvCxnSpPr>
            <p:nvPr/>
          </p:nvCxnSpPr>
          <p:spPr>
            <a:xfrm flipH="1">
              <a:off x="2229853" y="3360822"/>
              <a:ext cx="705852" cy="1596189"/>
            </a:xfrm>
            <a:prstGeom prst="curvedConnector4">
              <a:avLst>
                <a:gd name="adj1" fmla="val -125568"/>
                <a:gd name="adj2" fmla="val 1575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323471" y="1820780"/>
            <a:ext cx="3745832" cy="3192379"/>
            <a:chOff x="497305" y="1764632"/>
            <a:chExt cx="3745832" cy="319237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524000" y="1764632"/>
              <a:ext cx="1411705" cy="31923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>
              <a:endCxn id="17" idx="1"/>
            </p:cNvCxnSpPr>
            <p:nvPr/>
          </p:nvCxnSpPr>
          <p:spPr>
            <a:xfrm>
              <a:off x="497305" y="3360821"/>
              <a:ext cx="1026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7" idx="3"/>
            </p:cNvCxnSpPr>
            <p:nvPr/>
          </p:nvCxnSpPr>
          <p:spPr>
            <a:xfrm flipV="1">
              <a:off x="2935705" y="3360821"/>
              <a:ext cx="13074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구부러진 연결선 19"/>
            <p:cNvCxnSpPr>
              <a:stCxn id="17" idx="3"/>
              <a:endCxn id="17" idx="2"/>
            </p:cNvCxnSpPr>
            <p:nvPr/>
          </p:nvCxnSpPr>
          <p:spPr>
            <a:xfrm flipH="1">
              <a:off x="2229853" y="3360822"/>
              <a:ext cx="705852" cy="1596189"/>
            </a:xfrm>
            <a:prstGeom prst="curvedConnector4">
              <a:avLst>
                <a:gd name="adj1" fmla="val -125568"/>
                <a:gd name="adj2" fmla="val 1575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789331" y="3188004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31" y="3188004"/>
                <a:ext cx="50680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5101387" y="3188004"/>
                <a:ext cx="492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87" y="3188004"/>
                <a:ext cx="49237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/>
              <p:cNvSpPr/>
              <p:nvPr/>
            </p:nvSpPr>
            <p:spPr>
              <a:xfrm>
                <a:off x="8653164" y="1006460"/>
                <a:ext cx="492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164" y="1006460"/>
                <a:ext cx="4923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/>
              <p:cNvSpPr/>
              <p:nvPr/>
            </p:nvSpPr>
            <p:spPr>
              <a:xfrm>
                <a:off x="8708115" y="5369548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115" y="5369548"/>
                <a:ext cx="50680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84482" y="3814954"/>
            <a:ext cx="1812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데이터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/>
              <p:cNvSpPr/>
              <p:nvPr/>
            </p:nvSpPr>
            <p:spPr>
              <a:xfrm>
                <a:off x="4384812" y="2787894"/>
                <a:ext cx="19255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𝑯𝒊𝒅𝒅𝒆𝒏</m:t>
                      </m:r>
                      <m:r>
                        <a:rPr lang="en-US" altLang="ko-K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𝑺𝒕𝒂𝒕𝒆</m:t>
                      </m:r>
                    </m:oMath>
                  </m:oMathPara>
                </a14:m>
                <a:endParaRPr lang="ko-KR" alt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812" y="2787894"/>
                <a:ext cx="1925527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9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pic>
        <p:nvPicPr>
          <p:cNvPr id="2050" name="Picture 2" descr="RNN 예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9" y="2755792"/>
            <a:ext cx="10761226" cy="27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직사각형 24"/>
              <p:cNvSpPr/>
              <p:nvPr/>
            </p:nvSpPr>
            <p:spPr>
              <a:xfrm>
                <a:off x="1634932" y="1601257"/>
                <a:ext cx="43949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932" y="1601257"/>
                <a:ext cx="4394932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오른쪽 화살표 3"/>
          <p:cNvSpPr/>
          <p:nvPr/>
        </p:nvSpPr>
        <p:spPr>
          <a:xfrm rot="18540274">
            <a:off x="1595887" y="2153931"/>
            <a:ext cx="552091" cy="43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5556512" y="3718787"/>
                <a:ext cx="5960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12" y="3718787"/>
                <a:ext cx="596061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/>
              <p:cNvSpPr/>
              <p:nvPr/>
            </p:nvSpPr>
            <p:spPr>
              <a:xfrm>
                <a:off x="5556511" y="4304433"/>
                <a:ext cx="5143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11" y="4304433"/>
                <a:ext cx="514308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/>
              <p:cNvSpPr/>
              <p:nvPr/>
            </p:nvSpPr>
            <p:spPr>
              <a:xfrm>
                <a:off x="6778587" y="4657297"/>
                <a:ext cx="5062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587" y="4657297"/>
                <a:ext cx="506292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05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pic>
        <p:nvPicPr>
          <p:cNvPr id="3074" name="Picture 2" descr="rnn 수식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82" y="1319842"/>
            <a:ext cx="6918086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2959961" y="3727414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961" y="3727414"/>
                <a:ext cx="597664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4138904" y="4328388"/>
                <a:ext cx="5896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904" y="4328388"/>
                <a:ext cx="589649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4138904" y="2675394"/>
                <a:ext cx="592855" cy="32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904" y="2675394"/>
                <a:ext cx="592855" cy="327526"/>
              </a:xfrm>
              <a:prstGeom prst="rect">
                <a:avLst/>
              </a:prstGeom>
              <a:blipFill rotWithShape="0"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/>
          <p:cNvCxnSpPr/>
          <p:nvPr/>
        </p:nvCxnSpPr>
        <p:spPr>
          <a:xfrm>
            <a:off x="4839419" y="3899140"/>
            <a:ext cx="387454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BPTT(</a:t>
            </a:r>
            <a:r>
              <a:rPr lang="en-US" altLang="ko-KR" dirty="0" err="1" smtClean="0"/>
              <a:t>BackPropagation</a:t>
            </a:r>
            <a:r>
              <a:rPr lang="en-US" altLang="ko-KR" dirty="0" smtClean="0"/>
              <a:t> Through Time)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0" y="1121083"/>
            <a:ext cx="8945593" cy="2450007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7599871" y="3062379"/>
            <a:ext cx="20013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28517" y="2877713"/>
            <a:ext cx="176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오차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pic>
        <p:nvPicPr>
          <p:cNvPr id="5122" name="Picture 2" descr="backpropaga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52" y="3787916"/>
            <a:ext cx="3556381" cy="24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11088" y="6251596"/>
            <a:ext cx="27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903159" y="3480139"/>
                <a:ext cx="4341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9" y="3480139"/>
                <a:ext cx="434157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3014595" y="3479542"/>
                <a:ext cx="6072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5" y="3479542"/>
                <a:ext cx="607282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4951284" y="3479542"/>
                <a:ext cx="6072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284" y="3479542"/>
                <a:ext cx="607282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7235845" y="3472192"/>
                <a:ext cx="6072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845" y="3472192"/>
                <a:ext cx="607282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45337" y="4257815"/>
            <a:ext cx="473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시간 방향으로 펼친 신경망의 </a:t>
            </a:r>
            <a:r>
              <a:rPr lang="ko-KR" altLang="en-US" dirty="0" err="1" smtClean="0"/>
              <a:t>오차역전파법</a:t>
            </a:r>
            <a:endParaRPr lang="en-US" altLang="ko-KR" dirty="0" smtClean="0"/>
          </a:p>
          <a:p>
            <a:r>
              <a:rPr lang="en-US" altLang="ko-KR" dirty="0" smtClean="0"/>
              <a:t>(BPTT, </a:t>
            </a:r>
            <a:r>
              <a:rPr lang="en-US" altLang="ko-KR" dirty="0" err="1" smtClean="0"/>
              <a:t>BackPropagation</a:t>
            </a:r>
            <a:r>
              <a:rPr lang="en-US" altLang="ko-KR" dirty="0" smtClean="0"/>
              <a:t> Through Time)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23" y="5512932"/>
            <a:ext cx="7247198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데이터가 커진다면</a:t>
            </a:r>
            <a:r>
              <a:rPr lang="en-US" altLang="ko-KR" dirty="0" smtClean="0"/>
              <a:t>? -&gt; </a:t>
            </a:r>
            <a:r>
              <a:rPr lang="ko-KR" altLang="en-US" dirty="0" smtClean="0"/>
              <a:t>컴퓨팅 자원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기울기 불안정</a:t>
            </a:r>
            <a:r>
              <a:rPr lang="en-US" altLang="ko-KR" dirty="0" smtClean="0"/>
              <a:t>, gradient vanishing 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67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Truncated BPTT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760562" y="1083753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너무 길면</a:t>
            </a:r>
            <a:r>
              <a:rPr lang="en-US" altLang="ko-KR" dirty="0" smtClean="0"/>
              <a:t>! -&gt; </a:t>
            </a:r>
            <a:r>
              <a:rPr lang="ko-KR" altLang="en-US" dirty="0" smtClean="0"/>
              <a:t>적당히 자르자</a:t>
            </a:r>
            <a:r>
              <a:rPr lang="en-US" altLang="ko-KR" dirty="0" smtClean="0"/>
              <a:t>!(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과정에서만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5" y="1935940"/>
            <a:ext cx="11069053" cy="3177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1997" y="5624568"/>
            <a:ext cx="3872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u="sng" dirty="0" smtClean="0"/>
              <a:t>블록 단위로 </a:t>
            </a:r>
            <a:r>
              <a:rPr lang="ko-KR" altLang="en-US" sz="2400" u="sng" dirty="0" err="1" smtClean="0"/>
              <a:t>역전파</a:t>
            </a:r>
            <a:r>
              <a:rPr lang="ko-KR" altLang="en-US" sz="2400" u="sng" dirty="0" smtClean="0"/>
              <a:t> 계산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41885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2875" y="0"/>
            <a:ext cx="10515600" cy="810883"/>
          </a:xfrm>
        </p:spPr>
        <p:txBody>
          <a:bodyPr/>
          <a:lstStyle/>
          <a:p>
            <a:r>
              <a:rPr lang="en-US" altLang="ko-KR" dirty="0" smtClean="0"/>
              <a:t>Truncated BPTT </a:t>
            </a:r>
            <a:r>
              <a:rPr lang="ko-KR" altLang="en-US" dirty="0" smtClean="0"/>
              <a:t>미니 배치 학습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5" y="1016067"/>
            <a:ext cx="9978189" cy="468482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748589" y="5999747"/>
            <a:ext cx="8502316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26568" y="6288505"/>
            <a:ext cx="44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시간 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미니 배치 </a:t>
            </a:r>
            <a:r>
              <a:rPr lang="en-US" altLang="ko-KR" dirty="0" smtClean="0"/>
              <a:t>= 1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3994484" y="3160295"/>
            <a:ext cx="609600" cy="593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681537" y="4596063"/>
            <a:ext cx="609600" cy="593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228</Words>
  <Application>Microsoft Office PowerPoint</Application>
  <PresentationFormat>와이드스크린</PresentationFormat>
  <Paragraphs>91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Cambria Math</vt:lpstr>
      <vt:lpstr>Office 테마</vt:lpstr>
      <vt:lpstr>5. 순환 신경망(RNN)</vt:lpstr>
      <vt:lpstr>summarize</vt:lpstr>
      <vt:lpstr>RNN 이란</vt:lpstr>
      <vt:lpstr>RNN 이란</vt:lpstr>
      <vt:lpstr>RNN 이란</vt:lpstr>
      <vt:lpstr>RNN 이란</vt:lpstr>
      <vt:lpstr>BPTT(BackPropagation Through Time)</vt:lpstr>
      <vt:lpstr>Truncated BPTT</vt:lpstr>
      <vt:lpstr>Truncated BPTT 미니 배치 학습</vt:lpstr>
      <vt:lpstr>Truncated BPTT 미니 배치 학습</vt:lpstr>
      <vt:lpstr>RNN 구현</vt:lpstr>
      <vt:lpstr>RNN 구현</vt:lpstr>
      <vt:lpstr>Time RNN 구현</vt:lpstr>
      <vt:lpstr>Time RNN 구현</vt:lpstr>
      <vt:lpstr>시계열 데이터 계층 처리 구현</vt:lpstr>
      <vt:lpstr>시계열 데이터 계층 처리 구현</vt:lpstr>
      <vt:lpstr>RNNLM 학습과 평가</vt:lpstr>
      <vt:lpstr>RNNLM 학습과 평가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</dc:creator>
  <cp:lastModifiedBy>bong</cp:lastModifiedBy>
  <cp:revision>22</cp:revision>
  <dcterms:created xsi:type="dcterms:W3CDTF">2020-02-20T14:04:47Z</dcterms:created>
  <dcterms:modified xsi:type="dcterms:W3CDTF">2020-02-22T03:30:17Z</dcterms:modified>
</cp:coreProperties>
</file>